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86" r:id="rId2"/>
    <p:sldId id="299" r:id="rId3"/>
    <p:sldId id="288" r:id="rId4"/>
    <p:sldId id="287" r:id="rId5"/>
    <p:sldId id="293" r:id="rId6"/>
    <p:sldId id="289" r:id="rId7"/>
    <p:sldId id="290" r:id="rId8"/>
    <p:sldId id="298" r:id="rId9"/>
    <p:sldId id="292" r:id="rId10"/>
    <p:sldId id="294" r:id="rId11"/>
    <p:sldId id="291" r:id="rId12"/>
    <p:sldId id="295" r:id="rId13"/>
    <p:sldId id="296" r:id="rId14"/>
    <p:sldId id="297" r:id="rId15"/>
    <p:sldId id="284" r:id="rId1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BF0"/>
    <a:srgbClr val="DDF7E0"/>
    <a:srgbClr val="FEFC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03B25C-CA77-4B35-AC92-1AAC3846A935}" v="1" dt="2026-06-30T14:05:40.0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7" autoAdjust="0"/>
    <p:restoredTop sz="72992" autoAdjust="0"/>
  </p:normalViewPr>
  <p:slideViewPr>
    <p:cSldViewPr snapToGrid="0">
      <p:cViewPr varScale="1">
        <p:scale>
          <a:sx n="57" d="100"/>
          <a:sy n="57" d="100"/>
        </p:scale>
        <p:origin x="154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754D01-FBDD-41E0-A347-3EF65D977D05}" type="datetimeFigureOut">
              <a:rPr lang="nl-NL" smtClean="0"/>
              <a:t>30-6-2026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1FE50-E7D9-4B29-B20C-2063E19A7DF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58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1FE50-E7D9-4B29-B20C-2063E19A7DF9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292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Sociale media zijn apps en websites waarmee mensen via internet van alles met elkaar delen.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Mensen plaatsen foto's, video's en berichten om met elkaar te praten, leuke dingen te delen en contact te houden met vrienden.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Bekende voorbeelden zijn TikTok, Instagram, Snapchat en YouTube.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Veel mensen gebruiken deze platforms om te zien wat vrienden doen of om filmpjes te bekijken over hun hobby’s.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1FE50-E7D9-4B29-B20C-2063E19A7DF9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6618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Bij het openen van een app verschijnt er een overzicht van foto's en video’s. 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Dit overzicht heet de feed. 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inhoud van deze feed is voor iedereen anders. 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 komt door een algoritme.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1FE50-E7D9-4B29-B20C-2063E19A7DF9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7800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Het algoritme is een slim computersysteem dat voorspelt welke onderwerpen een gebruiker interessant vindt.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Wanneer er vaak video’s over een bepaald onderwerp worden bekeken, onthoudt het systeem dit.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Daardoor laat de app de volgende keer automatisch meer van zulke video’s zien.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 ontstaat een bubbel.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Daardoor kan het lijken alsof de werkelijkheid er altijd zo uitziet en dat er maar één manier van denken bestaat, terwijl andere onderwerpen en meningen minder zichtbaar zijn.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1FE50-E7D9-4B29-B20C-2063E19A7DF9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0214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Influencers zijn personen met een groot aantal volgers op sociale media.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Hierdoor kunnen zij veel invloed hebben op wat anderen denken, doen of kopen.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Influencers verdienen vaak geld met hun accounts. Bedrijven betalen hen om reclame te maken voor producten, zoals kleding, make-up of snacks.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Omdat het hun werk is, moeten de video's en foto's er zo perfect mogelijk uitzien.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Ze gebruiken speciale filters, fotobewerking en goede belichting om alles nóg mooier te maken.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 online te zien is, is dus eigenlijk een soort reclame en niet de echte werkelijkheid.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Soms delen influencers ook informatie die helemaal niet klopt.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Dit gebeurt regelmatig bij onderwerpen zoals 'gezond leven' of 'afvallen’.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Influencers zijn geen artsen of diëtisten.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Ze raden soms pillen aan of een manier van leven die niet alleen ongezond is maar die zelfs gevaarlijk kan zijn.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1FE50-E7D9-4B29-B20C-2063E19A7DF9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9729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 sociale media lijkt het soms alsof iedereen gelukkig, mooi of succesvol is. 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Gebruikers worden onzeker en gaan zichzelf onbewust vergelijken met de plaatjes die online staan. 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Dit kan leiden tot de gedachte dat anderen knapper, slimmer of populairder zijn. 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1FE50-E7D9-4B29-B20C-2063E19A7DF9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4273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Dit wordt ook nog versterkt door de reacties onder berichten. 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Soms worden er ook foto’s of filmpjes gedeeld zonder toestemming. 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 komen ook weleens vervelende berichten voorbij, zoals pesten of ongezonde ideeën over uiterlijk. 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Onder berichten die mensen zelf plaatsen staan ook reacties. Positieve reacties geven een fijn gevoel, maar negatieve reacties kunnen juist voor verdriet en onzekerheid zorgen.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1FE50-E7D9-4B29-B20C-2063E19A7DF9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51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1FE50-E7D9-4B29-B20C-2063E19A7DF9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7714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Het is belangrijk om te ontdekken wat echt is en wat niet.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Door kritisch te kijken naar online beelden, krijgt onzekerheid minder kans.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Praten met vrienden, ouders of een docent over wat er online voorbijkomt, kan hierbij helpen.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echte wereld is immers veel groter, leuker en verrassender.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1FE50-E7D9-4B29-B20C-2063E19A7DF9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4058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81064C-8B2B-209E-0CF4-AE84DD6ECC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8E853D1-F48D-5816-00B9-B10D8C4F2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5695954-BF39-403F-3522-4D372DB4E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B46CD-A7D4-48D4-9ABC-55C59E611C4F}" type="datetime1">
              <a:rPr lang="nl-NL" smtClean="0"/>
              <a:t>30-6-2026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B74DCD3-5F1D-53E0-6407-20FE4E5AF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9204FB0-2B78-E58A-EC95-33CC5BE60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690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F93F5B-AE59-D03D-BFC3-A75F08463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026CCD7-3FF3-1F0B-1FCA-5AD4156C4A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E1CA0D7-D803-78B8-327F-060616F96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5A30-140C-4C29-8C6E-2B76FB622558}" type="datetime1">
              <a:rPr lang="nl-NL" smtClean="0"/>
              <a:t>30-6-2026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C593024-A66E-E517-825D-82373B4C0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A8FAAA-B579-A237-BD65-47AFFF5C6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9366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73102626-4200-906D-C9A0-283BAB829A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073DB09-09B0-9A26-0F13-D24BD8724E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63CFB18-9DC3-284F-9624-BA0C42A9F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F7AF1-1272-4220-B121-02450ECAAC19}" type="datetime1">
              <a:rPr lang="nl-NL" smtClean="0"/>
              <a:t>30-6-2026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B2B1CFE-0897-5350-63BD-392B29DC6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E8D4CA8-58E5-98CA-B279-F78E3A95C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7476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B181C7-4854-CA87-2F1C-0ECF2C75D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7CF2626-B137-7128-F5CE-707044ED7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E767BA4-8742-6C82-384B-EF1FF00D2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8609-E444-4FFD-86C5-F92C8A3F9B23}" type="datetime1">
              <a:rPr lang="nl-NL" smtClean="0"/>
              <a:t>30-6-2026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49B63AE-6D33-D898-3380-D5B0731B6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656331-AD89-30EC-DD9B-2F2C0F7F6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8592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CC5C1F-BC70-C2D7-24B4-16114A460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9F417C9-7C8A-ED5C-7322-EF23B29131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969A8A3-706D-DA72-7525-061F17285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DEF47-0CEF-4C9C-91DF-D107EA40A6A5}" type="datetime1">
              <a:rPr lang="nl-NL" smtClean="0"/>
              <a:t>30-6-2026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CBAAA0B-BFAD-3D83-798C-05D8295FC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1C5A58-0FE2-EAFE-1A57-884AA81A6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8540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A65147-91D2-615A-BB17-AE4E43279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BE44F5C-B7DC-00DC-C76E-127DAAB567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EA0C610-49BA-52EF-81F1-7C330DD24C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AC731B5-E981-499C-822E-00C342C9D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E0F2-76AC-4774-B0BC-B7BF559248E7}" type="datetime1">
              <a:rPr lang="nl-NL" smtClean="0"/>
              <a:t>30-6-2026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D93C9D7-EE08-C35C-4144-59D9FAA4B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4CB2DD6-0343-8C4C-D640-5F14B503A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6948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6B75B4-BD67-6FC3-3A16-1496CF4BD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C70761F-8E4A-115B-6BA9-F0699AA82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C69E110-6CA8-12A6-0D20-8B9C497F76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25C32EC-2FF5-9884-7437-EA35DE6431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89A050D-1B63-3B45-DCB9-FB9D93DC4D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6191583A-4C95-41CE-52A1-F5445B305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53629-CA5A-4557-8E82-249C3AE8F7C7}" type="datetime1">
              <a:rPr lang="nl-NL" smtClean="0"/>
              <a:t>30-6-2026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7CA02DEB-1AC2-2232-4FE5-5448613A7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B6845B57-1D65-6B30-21CC-EA09D7025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0245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A34C6C-491D-4020-6672-F9549355D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F72A56C-EB2B-0B82-70C5-119C9192B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0C1D-E77D-495E-955C-B90A2E869E77}" type="datetime1">
              <a:rPr lang="nl-NL" smtClean="0"/>
              <a:t>30-6-2026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C0E1B91-16BF-D2D9-5429-35164B170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F601554-5354-68D9-62FD-9858A87B4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3225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C697479-C9A6-BB47-0312-52FD09860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A330-BF67-43EF-929D-FF15B0E79CBB}" type="datetime1">
              <a:rPr lang="nl-NL" smtClean="0"/>
              <a:t>30-6-2026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2BE65E9-FE8A-D55D-9F9B-96CB4D05E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26FC8E1-6DC5-FFDB-DF6A-D4009C5AC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0631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307103-4ED0-3F44-332D-76D3D3DB2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36A2BF-23B1-8CA4-C1DB-FAEE1CEE3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318D8E9-7295-E31D-C84D-93686CC116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3B4797B-8387-E977-4AE8-13D6022DF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1231-4AFA-45A7-9009-3E28E1CDB456}" type="datetime1">
              <a:rPr lang="nl-NL" smtClean="0"/>
              <a:t>30-6-2026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2B10C55-F4EA-296C-2A8D-43710AEB1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E251446-4782-8EDA-C37F-D6D592F1C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2132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59980B-BB95-16D9-0015-72129E7E0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702CB3C-5ABC-C7FD-D5A3-67D121B017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BA876B4-AADE-5BCA-FFA4-190D1955FB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D39769C-60B9-D33C-EAA6-D33632FEF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AF064-295F-4C2C-94E2-90E75B095325}" type="datetime1">
              <a:rPr lang="nl-NL" smtClean="0"/>
              <a:t>30-6-2026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0BCF446-ABEB-4C1C-92E6-64CCBA882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C19D164-7FFF-473A-294E-E9700EA9B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0772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096A971-3D48-1E63-6029-CA6FE3FE1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190C6F3-C462-3D7E-4510-65997D955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ECFE532-3166-4587-9906-E7C7FF91E9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55259C-2841-4A12-82CC-B1EC127F6A1C}" type="datetime1">
              <a:rPr lang="nl-NL" smtClean="0"/>
              <a:t>30-6-2026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53F382B-6DDD-ABFF-23B5-EDE9DE3356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nl-NL"/>
              <a:t>©Kieresoe Lucy Reijnen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0573C83-321A-C1D0-3ACF-F481218EC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163EE8-8F93-45A2-AF68-ABFEF90B4B8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4154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1906FE9-3E9B-7561-9477-005668FFD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25" y="277868"/>
            <a:ext cx="10199999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600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705438-809C-24D6-A38B-1B71745D2C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0000" y="445328"/>
            <a:ext cx="9144000" cy="871866"/>
          </a:xfrm>
        </p:spPr>
        <p:txBody>
          <a:bodyPr>
            <a:normAutofit fontScale="90000"/>
          </a:bodyPr>
          <a:lstStyle/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Het gevolg is dat mensen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7324DE4-EB90-2C46-24E0-AF84E700D9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24264" y="1894029"/>
            <a:ext cx="7359045" cy="3660228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zichzelf gaan vergelijken met het ‘perfecte’ plaatje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daar onzeker van worden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aan zichzelf gaan twijfelen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zich minderwaardig voelen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zich verdrietig voelen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stress krijgen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de oplossing op de verkeerde plek zoeken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5DE7A54-FFA0-4ED4-A25F-BE18ADB445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3627">
            <a:off x="-983670" y="1920204"/>
            <a:ext cx="5534409" cy="246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27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62359-89F6-818E-FFB6-9297C3868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 1">
            <a:extLst>
              <a:ext uri="{FF2B5EF4-FFF2-40B4-BE49-F238E27FC236}">
                <a16:creationId xmlns:a16="http://schemas.microsoft.com/office/drawing/2014/main" id="{ED334A2A-115D-3730-0FBF-9FC3979DB492}"/>
              </a:ext>
            </a:extLst>
          </p:cNvPr>
          <p:cNvSpPr txBox="1">
            <a:spLocks/>
          </p:cNvSpPr>
          <p:nvPr/>
        </p:nvSpPr>
        <p:spPr>
          <a:xfrm>
            <a:off x="5785664" y="406791"/>
            <a:ext cx="3252018" cy="87186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Eetstoornis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096F3901-4D25-CA4F-EE4D-D679F12F2AAB}"/>
              </a:ext>
            </a:extLst>
          </p:cNvPr>
          <p:cNvSpPr txBox="1"/>
          <p:nvPr/>
        </p:nvSpPr>
        <p:spPr>
          <a:xfrm>
            <a:off x="5621229" y="3618000"/>
            <a:ext cx="4184081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4300" b="1" dirty="0">
                <a:latin typeface="Arial" panose="020B0604020202020204" pitchFamily="34" charset="0"/>
                <a:cs typeface="Arial" panose="020B0604020202020204" pitchFamily="34" charset="0"/>
              </a:rPr>
              <a:t>Weinig zelfvertrouwen</a:t>
            </a:r>
            <a:endParaRPr lang="nl-NL" sz="4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itel 1">
            <a:extLst>
              <a:ext uri="{FF2B5EF4-FFF2-40B4-BE49-F238E27FC236}">
                <a16:creationId xmlns:a16="http://schemas.microsoft.com/office/drawing/2014/main" id="{9F1EEA01-39A8-5DFE-26D0-0E6F2544B972}"/>
              </a:ext>
            </a:extLst>
          </p:cNvPr>
          <p:cNvSpPr txBox="1">
            <a:spLocks/>
          </p:cNvSpPr>
          <p:nvPr/>
        </p:nvSpPr>
        <p:spPr>
          <a:xfrm>
            <a:off x="1175776" y="658958"/>
            <a:ext cx="3252018" cy="87186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Depressie</a:t>
            </a:r>
          </a:p>
        </p:txBody>
      </p:sp>
      <p:pic>
        <p:nvPicPr>
          <p:cNvPr id="31" name="Afbeelding 30">
            <a:extLst>
              <a:ext uri="{FF2B5EF4-FFF2-40B4-BE49-F238E27FC236}">
                <a16:creationId xmlns:a16="http://schemas.microsoft.com/office/drawing/2014/main" id="{FE0C4857-D1C1-F4A9-3674-9D9B212B4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71" y="1445875"/>
            <a:ext cx="4182854" cy="3441106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609A8E5C-984C-E8CF-13F5-141638D8C7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6724">
            <a:off x="7759068" y="669565"/>
            <a:ext cx="4542750" cy="324000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B9E9D96E-B4D8-1E66-D511-1A63677BA9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194" y="3972125"/>
            <a:ext cx="3840000" cy="2880000"/>
          </a:xfrm>
          <a:prstGeom prst="rect">
            <a:avLst/>
          </a:prstGeom>
        </p:spPr>
      </p:pic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6BF5FB41-B9C2-3A7F-3A64-7D6F63397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</p:spTree>
    <p:extLst>
      <p:ext uri="{BB962C8B-B14F-4D97-AF65-F5344CB8AC3E}">
        <p14:creationId xmlns:p14="http://schemas.microsoft.com/office/powerpoint/2010/main" val="924570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83117E0-3170-6EFC-2C62-206DE03CEE81}"/>
              </a:ext>
            </a:extLst>
          </p:cNvPr>
          <p:cNvSpPr txBox="1">
            <a:spLocks/>
          </p:cNvSpPr>
          <p:nvPr/>
        </p:nvSpPr>
        <p:spPr>
          <a:xfrm>
            <a:off x="4930857" y="970845"/>
            <a:ext cx="4922345" cy="87186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Wat kun je doen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5AD00AB-F680-1E0D-BEBC-A5F19BA52746}"/>
              </a:ext>
            </a:extLst>
          </p:cNvPr>
          <p:cNvSpPr txBox="1"/>
          <p:nvPr/>
        </p:nvSpPr>
        <p:spPr>
          <a:xfrm>
            <a:off x="4608939" y="2204836"/>
            <a:ext cx="6448096" cy="2255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Je hoeft het niet op te lossen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Vertel het áltijd aan een volwassene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Wees gewoon een goede vriend(in)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Luisteren als de klasgenoot iets wil vertellen.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74455ABB-6BCC-91AE-B071-BE0B9EC398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72" y="1091468"/>
            <a:ext cx="4320000" cy="4320000"/>
          </a:xfrm>
          <a:prstGeom prst="rect">
            <a:avLst/>
          </a:prstGeom>
        </p:spPr>
      </p:pic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00972541-DDEC-474F-D3E9-84AD81693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</p:spTree>
    <p:extLst>
      <p:ext uri="{BB962C8B-B14F-4D97-AF65-F5344CB8AC3E}">
        <p14:creationId xmlns:p14="http://schemas.microsoft.com/office/powerpoint/2010/main" val="4056035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B87AE9-3068-981C-87C9-4C89CBDA9B95}"/>
              </a:ext>
            </a:extLst>
          </p:cNvPr>
          <p:cNvSpPr txBox="1">
            <a:spLocks/>
          </p:cNvSpPr>
          <p:nvPr/>
        </p:nvSpPr>
        <p:spPr>
          <a:xfrm>
            <a:off x="816303" y="984416"/>
            <a:ext cx="4922345" cy="871866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Wat moet je </a:t>
            </a:r>
            <a:r>
              <a:rPr lang="nl-NL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niet</a:t>
            </a:r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 doen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5AC558E-9CF8-6B86-FD83-9964474613D3}"/>
              </a:ext>
            </a:extLst>
          </p:cNvPr>
          <p:cNvSpPr txBox="1"/>
          <p:nvPr/>
        </p:nvSpPr>
        <p:spPr>
          <a:xfrm>
            <a:off x="733004" y="2231211"/>
            <a:ext cx="609055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Hou het niet geheim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Ga niet opletten wat diegene eet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Praat niet over gewicht, dik zijn of dun zijn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Zelf ‘hulpverlener’ spelen</a:t>
            </a:r>
          </a:p>
          <a:p>
            <a:endParaRPr lang="nl-NL" dirty="0"/>
          </a:p>
          <a:p>
            <a:r>
              <a:rPr lang="nl-NL" dirty="0"/>
              <a:t>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2E63C41-326E-8C30-CBA1-4AFB6092A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560" y="1856282"/>
            <a:ext cx="4320000" cy="4320000"/>
          </a:xfrm>
          <a:prstGeom prst="rect">
            <a:avLst/>
          </a:prstGeom>
        </p:spPr>
      </p:pic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D97BE12-CA17-76C3-58D7-18707B761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</p:spTree>
    <p:extLst>
      <p:ext uri="{BB962C8B-B14F-4D97-AF65-F5344CB8AC3E}">
        <p14:creationId xmlns:p14="http://schemas.microsoft.com/office/powerpoint/2010/main" val="3414118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F7A092-4D97-02E2-D283-410342E8E7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176170" y="123712"/>
            <a:ext cx="9144000" cy="820551"/>
          </a:xfrm>
        </p:spPr>
        <p:txBody>
          <a:bodyPr>
            <a:normAutofit/>
          </a:bodyPr>
          <a:lstStyle/>
          <a:p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Bronnen en literatuur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DCAB80E-B16A-2837-707F-CB22918F2E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5586" y="1067976"/>
            <a:ext cx="10971007" cy="4881004"/>
          </a:xfrm>
        </p:spPr>
        <p:txBody>
          <a:bodyPr>
            <a:normAutofit fontScale="32500" lnSpcReduction="20000"/>
          </a:bodyPr>
          <a:lstStyle/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l-NL" sz="6200" dirty="0">
                <a:latin typeface="Arial" panose="020B0604020202020204" pitchFamily="34" charset="0"/>
                <a:cs typeface="Arial" panose="020B0604020202020204" pitchFamily="34" charset="0"/>
              </a:rPr>
              <a:t>Balans. (2026). </a:t>
            </a:r>
            <a:r>
              <a:rPr lang="nl-NL" sz="6200" i="1" dirty="0">
                <a:latin typeface="Arial" panose="020B0604020202020204" pitchFamily="34" charset="0"/>
                <a:cs typeface="Arial" panose="020B0604020202020204" pitchFamily="34" charset="0"/>
              </a:rPr>
              <a:t>Omgaan met een eetstoornis in het onderwijs.</a:t>
            </a:r>
            <a:r>
              <a:rPr lang="nl-NL" sz="6200" dirty="0">
                <a:latin typeface="Arial" panose="020B0604020202020204" pitchFamily="34" charset="0"/>
                <a:cs typeface="Arial" panose="020B0604020202020204" pitchFamily="34" charset="0"/>
              </a:rPr>
              <a:t> Opgehaald van balansdigitaal.nl: https://balansdigitaal.nl/ondersteuning-bij/eetstoornissen/omgaan-met-een-eetstoornis-in-het-onderwijs-2</a:t>
            </a:r>
          </a:p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l-NL" sz="6200" dirty="0">
                <a:latin typeface="Arial" panose="020B0604020202020204" pitchFamily="34" charset="0"/>
                <a:cs typeface="Arial" panose="020B0604020202020204" pitchFamily="34" charset="0"/>
              </a:rPr>
              <a:t>Expertisecentrum Digitalisering en Welzijn. (2026, juni 9). </a:t>
            </a:r>
            <a:r>
              <a:rPr lang="nl-NL" sz="6200" i="1" dirty="0">
                <a:latin typeface="Arial" panose="020B0604020202020204" pitchFamily="34" charset="0"/>
                <a:cs typeface="Arial" panose="020B0604020202020204" pitchFamily="34" charset="0"/>
              </a:rPr>
              <a:t>Sociale media, zelfbeeld en identiteit.</a:t>
            </a:r>
            <a:r>
              <a:rPr lang="nl-NL" sz="6200" dirty="0">
                <a:latin typeface="Arial" panose="020B0604020202020204" pitchFamily="34" charset="0"/>
                <a:cs typeface="Arial" panose="020B0604020202020204" pitchFamily="34" charset="0"/>
              </a:rPr>
              <a:t> Opgehaald van www.trimbos.nl: https://www.trimbos.nl/kennis/digitale-media-gokken/expertisecentrum-digitalisering-en-welzijn/sociale-media-en-welzijn/sociale-media-identiteit/</a:t>
            </a:r>
          </a:p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l-NL" sz="6200" dirty="0" err="1">
                <a:latin typeface="Arial" panose="020B0604020202020204" pitchFamily="34" charset="0"/>
                <a:cs typeface="Arial" panose="020B0604020202020204" pitchFamily="34" charset="0"/>
              </a:rPr>
              <a:t>Jolles</a:t>
            </a:r>
            <a:r>
              <a:rPr lang="nl-NL" sz="6200" dirty="0">
                <a:latin typeface="Arial" panose="020B0604020202020204" pitchFamily="34" charset="0"/>
                <a:cs typeface="Arial" panose="020B0604020202020204" pitchFamily="34" charset="0"/>
              </a:rPr>
              <a:t>, J. (2016). </a:t>
            </a:r>
            <a:r>
              <a:rPr lang="nl-NL" sz="6200" i="1" dirty="0">
                <a:latin typeface="Arial" panose="020B0604020202020204" pitchFamily="34" charset="0"/>
                <a:cs typeface="Arial" panose="020B0604020202020204" pitchFamily="34" charset="0"/>
              </a:rPr>
              <a:t>Het tienerbrein. Over de adolescent tussen biologie en omgeving.</a:t>
            </a:r>
            <a:r>
              <a:rPr lang="nl-NL" sz="6200" dirty="0">
                <a:latin typeface="Arial" panose="020B0604020202020204" pitchFamily="34" charset="0"/>
                <a:cs typeface="Arial" panose="020B0604020202020204" pitchFamily="34" charset="0"/>
              </a:rPr>
              <a:t> Amsterdam: University Press.</a:t>
            </a:r>
          </a:p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l-NL" sz="6200" dirty="0">
                <a:latin typeface="Arial" panose="020B0604020202020204" pitchFamily="34" charset="0"/>
                <a:cs typeface="Arial" panose="020B0604020202020204" pitchFamily="34" charset="0"/>
              </a:rPr>
              <a:t>NJI. (2026, juni 8). </a:t>
            </a:r>
            <a:r>
              <a:rPr lang="nl-NL" sz="6200" i="1" dirty="0">
                <a:latin typeface="Arial" panose="020B0604020202020204" pitchFamily="34" charset="0"/>
                <a:cs typeface="Arial" panose="020B0604020202020204" pitchFamily="34" charset="0"/>
              </a:rPr>
              <a:t>Sociale media en identiteitsontwikkeling.</a:t>
            </a:r>
            <a:r>
              <a:rPr lang="nl-NL" sz="6200" dirty="0">
                <a:latin typeface="Arial" panose="020B0604020202020204" pitchFamily="34" charset="0"/>
                <a:cs typeface="Arial" panose="020B0604020202020204" pitchFamily="34" charset="0"/>
              </a:rPr>
              <a:t> Opgehaald van www.nji.nl/: https://www.nji.nl/kennis/mediaopvoeding/sociale-media-en-identiteitsontwikkeling</a:t>
            </a:r>
          </a:p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l-NL" sz="6200" dirty="0">
                <a:latin typeface="Arial" panose="020B0604020202020204" pitchFamily="34" charset="0"/>
                <a:cs typeface="Arial" panose="020B0604020202020204" pitchFamily="34" charset="0"/>
              </a:rPr>
              <a:t>Proud2bme. (2026). </a:t>
            </a:r>
            <a:r>
              <a:rPr lang="nl-NL" sz="6200" i="1" dirty="0">
                <a:latin typeface="Arial" panose="020B0604020202020204" pitchFamily="34" charset="0"/>
                <a:cs typeface="Arial" panose="020B0604020202020204" pitchFamily="34" charset="0"/>
              </a:rPr>
              <a:t>Voor iedereen met een eetstoornis.</a:t>
            </a:r>
            <a:r>
              <a:rPr lang="nl-NL" sz="6200" dirty="0">
                <a:latin typeface="Arial" panose="020B0604020202020204" pitchFamily="34" charset="0"/>
                <a:cs typeface="Arial" panose="020B0604020202020204" pitchFamily="34" charset="0"/>
              </a:rPr>
              <a:t> Opgehaald van proud2bme: https://www.proud2bme.nl/</a:t>
            </a:r>
          </a:p>
          <a:p>
            <a:pPr algn="l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03786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persoon, kleding, schoeisel, Mobiele telefoon&#10;&#10;Automatisch gegenereerde beschrijving">
            <a:extLst>
              <a:ext uri="{FF2B5EF4-FFF2-40B4-BE49-F238E27FC236}">
                <a16:creationId xmlns:a16="http://schemas.microsoft.com/office/drawing/2014/main" id="{1BC20A55-CAF4-6F96-BCE7-E88F717E5A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t="104" r="12242" b="39747"/>
          <a:stretch>
            <a:fillRect/>
          </a:stretch>
        </p:blipFill>
        <p:spPr>
          <a:xfrm>
            <a:off x="0" y="0"/>
            <a:ext cx="12195490" cy="7024744"/>
          </a:xfrm>
          <a:prstGeom prst="rect">
            <a:avLst/>
          </a:prstGeom>
        </p:spPr>
      </p:pic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7E24072-7FA8-89F8-64D0-A28A8FE81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</p:spTree>
    <p:extLst>
      <p:ext uri="{BB962C8B-B14F-4D97-AF65-F5344CB8AC3E}">
        <p14:creationId xmlns:p14="http://schemas.microsoft.com/office/powerpoint/2010/main" val="3879839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1B01AEDD-DBB4-42CC-1794-9F452CC93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©Kieresoe Lucy Reijnen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CA8C50A-C9B5-1CA7-37B4-D2C4D51BA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173" y="1422039"/>
            <a:ext cx="8772384" cy="493431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2B61111-45B2-672C-21B5-DFFC9C485F55}"/>
              </a:ext>
            </a:extLst>
          </p:cNvPr>
          <p:cNvSpPr txBox="1"/>
          <p:nvPr/>
        </p:nvSpPr>
        <p:spPr>
          <a:xfrm>
            <a:off x="703729" y="278275"/>
            <a:ext cx="10784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5400" b="1" dirty="0">
                <a:latin typeface="Arial" panose="020B0604020202020204" pitchFamily="34" charset="0"/>
                <a:cs typeface="Arial" panose="020B0604020202020204" pitchFamily="34" charset="0"/>
              </a:rPr>
              <a:t>Ministerie van Inwendige Zaken</a:t>
            </a:r>
          </a:p>
        </p:txBody>
      </p:sp>
    </p:spTree>
    <p:extLst>
      <p:ext uri="{BB962C8B-B14F-4D97-AF65-F5344CB8AC3E}">
        <p14:creationId xmlns:p14="http://schemas.microsoft.com/office/powerpoint/2010/main" val="262956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32E62931-8EB4-42BB-BAAB-D8757BE66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A50C22B-8953-7EC0-DEFD-05B31AA2D1FA}"/>
              </a:ext>
            </a:extLst>
          </p:cNvPr>
          <p:cNvSpPr txBox="1"/>
          <p:nvPr/>
        </p:nvSpPr>
        <p:spPr>
          <a:xfrm>
            <a:off x="1313794" y="578069"/>
            <a:ext cx="11393213" cy="799708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Sociale media </a:t>
            </a:r>
            <a:r>
              <a:rPr lang="en-US" sz="52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en</a:t>
            </a:r>
            <a:r>
              <a:rPr lang="en-US" sz="5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52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uiterlijk</a:t>
            </a:r>
            <a:endParaRPr lang="en-US" sz="52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3B9917E-5970-2281-1348-F38821B2DC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794" y="2187072"/>
            <a:ext cx="8723585" cy="3445183"/>
          </a:xfrm>
          <a:prstGeom prst="rect">
            <a:avLst/>
          </a:prstGeom>
        </p:spPr>
      </p:pic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D5B3697B-FDD9-6060-6353-2438C6229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</p:spTree>
    <p:extLst>
      <p:ext uri="{BB962C8B-B14F-4D97-AF65-F5344CB8AC3E}">
        <p14:creationId xmlns:p14="http://schemas.microsoft.com/office/powerpoint/2010/main" val="1871194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23334-FECA-3B63-DB09-FD0E3412C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57004A12-F528-0FE1-F1E8-FE0ED51FA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28441" y="1673837"/>
            <a:ext cx="6408833" cy="3702525"/>
          </a:xfrm>
        </p:spPr>
        <p:txBody>
          <a:bodyPr>
            <a:normAutofit fontScale="92500"/>
          </a:bodyPr>
          <a:lstStyle/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Zijn apps en websites 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Met foto's, video's en berichten  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Om met elkaar praten, 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Om leuke dingen te delen 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Om contact houden met vrienden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Om filmpjes bekijken over hobby’s</a:t>
            </a:r>
          </a:p>
          <a:p>
            <a:pPr algn="l"/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D8EEBE5-1077-3572-C23D-1AC52EF345AF}"/>
              </a:ext>
            </a:extLst>
          </p:cNvPr>
          <p:cNvSpPr txBox="1"/>
          <p:nvPr/>
        </p:nvSpPr>
        <p:spPr>
          <a:xfrm>
            <a:off x="6096000" y="681756"/>
            <a:ext cx="381191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4000" b="1" dirty="0">
                <a:latin typeface="Arial" panose="020B0604020202020204" pitchFamily="34" charset="0"/>
                <a:cs typeface="Arial" panose="020B0604020202020204" pitchFamily="34" charset="0"/>
              </a:rPr>
              <a:t>Sociale media:</a:t>
            </a:r>
            <a:endParaRPr lang="nl-NL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BEA0365-A043-3930-32D9-6627CAA9B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26" y="312173"/>
            <a:ext cx="5052258" cy="623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730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F2ECE-81FB-EFE9-9A07-9A0480653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FB0D23C3-60AF-D074-072E-05F177B33735}"/>
              </a:ext>
            </a:extLst>
          </p:cNvPr>
          <p:cNvSpPr txBox="1"/>
          <p:nvPr/>
        </p:nvSpPr>
        <p:spPr>
          <a:xfrm>
            <a:off x="887196" y="1192182"/>
            <a:ext cx="1650124" cy="901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  <a:buNone/>
            </a:pPr>
            <a:r>
              <a:rPr lang="nl-NL" sz="40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Feed:  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ED0F1E2-8968-66FB-8B6F-47D6087BD3FC}"/>
              </a:ext>
            </a:extLst>
          </p:cNvPr>
          <p:cNvSpPr txBox="1"/>
          <p:nvPr/>
        </p:nvSpPr>
        <p:spPr>
          <a:xfrm>
            <a:off x="409903" y="2320459"/>
            <a:ext cx="7252138" cy="2217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3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 het overzicht van foto's en video’s 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32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 i</a:t>
            </a:r>
            <a:r>
              <a:rPr lang="nl-NL" sz="3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nhoud is voor iedereen anders</a:t>
            </a: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32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Het a</a:t>
            </a:r>
            <a:r>
              <a:rPr lang="nl-NL" sz="3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lgoritme bepaalt de inhoud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EF1EBBD3-765E-FE39-9960-3C88F0DEA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457" y="1642978"/>
            <a:ext cx="3567347" cy="3592588"/>
          </a:xfrm>
          <a:prstGeom prst="rect">
            <a:avLst/>
          </a:prstGeom>
        </p:spPr>
      </p:pic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460A0E3D-3146-7686-AFB5-92E716231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</p:spTree>
    <p:extLst>
      <p:ext uri="{BB962C8B-B14F-4D97-AF65-F5344CB8AC3E}">
        <p14:creationId xmlns:p14="http://schemas.microsoft.com/office/powerpoint/2010/main" val="1093458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>
            <a:extLst>
              <a:ext uri="{FF2B5EF4-FFF2-40B4-BE49-F238E27FC236}">
                <a16:creationId xmlns:a16="http://schemas.microsoft.com/office/drawing/2014/main" id="{5F55DF09-5681-0498-7086-F6EF19EB7C22}"/>
              </a:ext>
            </a:extLst>
          </p:cNvPr>
          <p:cNvSpPr txBox="1"/>
          <p:nvPr/>
        </p:nvSpPr>
        <p:spPr>
          <a:xfrm>
            <a:off x="5261345" y="208606"/>
            <a:ext cx="2743200" cy="901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  <a:buNone/>
            </a:pPr>
            <a:r>
              <a:rPr lang="nl-NL" sz="40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Algoritme: 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83E8C74-7AB9-CE0E-D0CE-C7179010929A}"/>
              </a:ext>
            </a:extLst>
          </p:cNvPr>
          <p:cNvSpPr txBox="1"/>
          <p:nvPr/>
        </p:nvSpPr>
        <p:spPr>
          <a:xfrm>
            <a:off x="4930588" y="1110199"/>
            <a:ext cx="6831105" cy="5748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3200" kern="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computersysteem onthoudt onderwerpen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3200" kern="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Automatisch meer van hetzelfde soort onderwerpen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3200" kern="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Er ontstaat een bubbel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3200" kern="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Ander onderwerpen en meningen worden minder getoond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kern="0" dirty="0"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B92C4523-9B5A-3308-C6BC-E1EADED9E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1842C7E-4860-1D51-CDBE-555BB840B9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8962">
            <a:off x="95826" y="645391"/>
            <a:ext cx="5744377" cy="532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445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F7C9B-7F92-D922-1612-F53701123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7A61784-01F0-FDED-0845-3F3A81E30C0F}"/>
              </a:ext>
            </a:extLst>
          </p:cNvPr>
          <p:cNvSpPr txBox="1"/>
          <p:nvPr/>
        </p:nvSpPr>
        <p:spPr>
          <a:xfrm>
            <a:off x="743134" y="0"/>
            <a:ext cx="3344772" cy="901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  <a:buNone/>
            </a:pPr>
            <a:r>
              <a:rPr lang="nl-NL" sz="40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Influencers:  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4FB7F4D8-9C90-731B-756E-7D4BE3F53D79}"/>
              </a:ext>
            </a:extLst>
          </p:cNvPr>
          <p:cNvSpPr txBox="1"/>
          <p:nvPr/>
        </p:nvSpPr>
        <p:spPr>
          <a:xfrm>
            <a:off x="168775" y="901593"/>
            <a:ext cx="6768053" cy="5563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nl-NL" sz="24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Hebben veel volgers op sociale media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nl-NL" sz="24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Hebben i</a:t>
            </a:r>
            <a:r>
              <a:rPr lang="nl-NL" sz="24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nvloed op wat anderen denken, doen of kopen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nl-NL" sz="24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Verdienen geld met hun accounts. 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nl-NL" sz="24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Gebruiken speciale filters</a:t>
            </a:r>
            <a:r>
              <a:rPr lang="nl-NL" sz="24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  <a:r>
              <a:rPr lang="nl-NL" sz="24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het lijkt perfect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nl-NL" sz="24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Soort reclame en niet de echte werkelijkheid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nl-NL" sz="24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Delen informatie die niet klopt over 'gezond leven' of 'afvallen'. 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nl-NL" sz="24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Influencers zijn géén artsen of diëtisten</a:t>
            </a:r>
            <a:endParaRPr lang="nl-NL" sz="2400" kern="100" dirty="0"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nl-NL" sz="24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Soms gevaarlijke adviezen 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937838F-AAAD-E0BE-A342-A725A6AA3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1" y="379316"/>
            <a:ext cx="5191500" cy="5926891"/>
          </a:xfrm>
          <a:prstGeom prst="rect">
            <a:avLst/>
          </a:prstGeom>
        </p:spPr>
      </p:pic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E34A7F9-270F-28F3-5E06-708F96EE3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</p:spTree>
    <p:extLst>
      <p:ext uri="{BB962C8B-B14F-4D97-AF65-F5344CB8AC3E}">
        <p14:creationId xmlns:p14="http://schemas.microsoft.com/office/powerpoint/2010/main" val="1614618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8D7BA5-B135-C53A-0053-87D0945B1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0483" y="373117"/>
            <a:ext cx="7373815" cy="681892"/>
          </a:xfrm>
        </p:spPr>
        <p:txBody>
          <a:bodyPr>
            <a:normAutofit/>
          </a:bodyPr>
          <a:lstStyle/>
          <a:p>
            <a:r>
              <a:rPr lang="nl-NL" sz="4000" b="1" dirty="0">
                <a:latin typeface="Arial" panose="020B0604020202020204" pitchFamily="34" charset="0"/>
                <a:cs typeface="Arial" panose="020B0604020202020204" pitchFamily="34" charset="0"/>
              </a:rPr>
              <a:t>Sociale media zijn leuk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8B7B9E8-2830-A3E3-9421-7CDF52F3C8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0676" y="1464912"/>
            <a:ext cx="8627848" cy="4767722"/>
          </a:xfrm>
        </p:spPr>
        <p:txBody>
          <a:bodyPr>
            <a:normAutofit fontScale="25000" lnSpcReduction="20000"/>
          </a:bodyPr>
          <a:lstStyle/>
          <a:p>
            <a:pPr marL="342900" indent="-34290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Om video’s/foto's, dans, muziek of tekeningen te delen</a:t>
            </a:r>
          </a:p>
          <a:p>
            <a:pPr marL="342900" indent="-34290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Om goede ideeën op te doen voor je hobby</a:t>
            </a:r>
          </a:p>
          <a:p>
            <a:pPr marL="342900" indent="-34290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Om contact te krijgen met mensen met dezelfde interesses </a:t>
            </a:r>
          </a:p>
          <a:p>
            <a:pPr marL="342900" indent="-34290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Om toegang tot handige uitlegvideo’s te krijgen</a:t>
            </a:r>
          </a:p>
          <a:p>
            <a:pPr marL="342900" indent="-34290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Om makkelijk en snel praten met vrienden en klasgenoten</a:t>
            </a:r>
          </a:p>
          <a:p>
            <a:pPr marL="342900" indent="-34290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Je kunt lekker je hart luchten als je iets dwars zit</a:t>
            </a:r>
          </a:p>
          <a:p>
            <a:pPr marL="342900" indent="-34290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Je kunt hulp vinden</a:t>
            </a:r>
          </a:p>
          <a:p>
            <a:pPr marL="342900" indent="-34290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nl-NL" sz="9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nl-NL" sz="8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dirty="0"/>
          </a:p>
          <a:p>
            <a:pPr lvl="0"/>
            <a:r>
              <a:rPr lang="nl-NL" dirty="0"/>
              <a:t> 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B47AFB4-EA51-4D92-92B1-DDDB6C069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38285" flipV="1">
            <a:off x="-1909043" y="2001727"/>
            <a:ext cx="7375032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722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08D28F-D5EB-FA4B-8604-CACBA7A75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9C77FB90-242B-1AAF-2BF0-3C4DD9185AD8}"/>
              </a:ext>
            </a:extLst>
          </p:cNvPr>
          <p:cNvSpPr txBox="1"/>
          <p:nvPr/>
        </p:nvSpPr>
        <p:spPr>
          <a:xfrm>
            <a:off x="6809369" y="3793972"/>
            <a:ext cx="511675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Niemand is verdrietig</a:t>
            </a:r>
          </a:p>
          <a:p>
            <a:pPr algn="ctr"/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Niemand is diepongelukkig</a:t>
            </a:r>
          </a:p>
          <a:p>
            <a:pPr algn="ctr"/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Niemand is eenzaam</a:t>
            </a:r>
          </a:p>
          <a:p>
            <a:pPr algn="ctr"/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Niemand is dik en lelijk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781616A-FB8C-7E0E-25BD-EE84D1DA94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2" r="15856"/>
          <a:stretch>
            <a:fillRect/>
          </a:stretch>
        </p:blipFill>
        <p:spPr>
          <a:xfrm>
            <a:off x="1540608" y="322985"/>
            <a:ext cx="3350524" cy="3240000"/>
          </a:xfrm>
          <a:prstGeom prst="ellipse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C90B1BD4-BC83-EFF8-936F-6AA17738A1A6}"/>
              </a:ext>
            </a:extLst>
          </p:cNvPr>
          <p:cNvSpPr txBox="1"/>
          <p:nvPr/>
        </p:nvSpPr>
        <p:spPr>
          <a:xfrm>
            <a:off x="108689" y="3793973"/>
            <a:ext cx="616957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Iedereen is blij</a:t>
            </a:r>
          </a:p>
          <a:p>
            <a:pPr algn="ctr"/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Iedereen is gelukkig</a:t>
            </a:r>
          </a:p>
          <a:p>
            <a:pPr algn="ctr"/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Iedereen heeft een perfect leven</a:t>
            </a:r>
          </a:p>
          <a:p>
            <a:pPr algn="ctr"/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Iedereen is slank</a:t>
            </a:r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1586E995-2017-A741-5BB0-685182D89A48}"/>
              </a:ext>
            </a:extLst>
          </p:cNvPr>
          <p:cNvCxnSpPr>
            <a:cxnSpLocks/>
          </p:cNvCxnSpPr>
          <p:nvPr/>
        </p:nvCxnSpPr>
        <p:spPr>
          <a:xfrm>
            <a:off x="6278262" y="322985"/>
            <a:ext cx="0" cy="5637548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18B4EF19-ACE2-240A-C576-72562245ED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051" y="189000"/>
            <a:ext cx="3246341" cy="3240000"/>
          </a:xfrm>
          <a:prstGeom prst="ellipse">
            <a:avLst/>
          </a:prstGeom>
        </p:spPr>
      </p:pic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1AB87D8F-ED11-F8BC-F1F1-C790FE5DA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©Kieresoe Lucy Reijnen</a:t>
            </a:r>
          </a:p>
        </p:txBody>
      </p:sp>
    </p:spTree>
    <p:extLst>
      <p:ext uri="{BB962C8B-B14F-4D97-AF65-F5344CB8AC3E}">
        <p14:creationId xmlns:p14="http://schemas.microsoft.com/office/powerpoint/2010/main" val="99072919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6816</TotalTime>
  <Words>1059</Words>
  <Application>Microsoft Office PowerPoint</Application>
  <PresentationFormat>Breedbeeld</PresentationFormat>
  <Paragraphs>127</Paragraphs>
  <Slides>15</Slides>
  <Notes>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Sociale media zijn leuk</vt:lpstr>
      <vt:lpstr>PowerPoint-presentatie</vt:lpstr>
      <vt:lpstr>Het gevolg is dat mensen</vt:lpstr>
      <vt:lpstr>PowerPoint-presentatie</vt:lpstr>
      <vt:lpstr>PowerPoint-presentatie</vt:lpstr>
      <vt:lpstr>PowerPoint-presentatie</vt:lpstr>
      <vt:lpstr>Bronnen en literatuur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Lucy Reijnen</dc:creator>
  <cp:lastModifiedBy>Lucy Reijnen</cp:lastModifiedBy>
  <cp:revision>3</cp:revision>
  <dcterms:created xsi:type="dcterms:W3CDTF">2026-06-04T16:28:33Z</dcterms:created>
  <dcterms:modified xsi:type="dcterms:W3CDTF">2026-06-30T14:07:53Z</dcterms:modified>
</cp:coreProperties>
</file>